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26"/>
  </p:notesMasterIdLst>
  <p:sldIdLst>
    <p:sldId id="267" r:id="rId2"/>
    <p:sldId id="309" r:id="rId3"/>
    <p:sldId id="319" r:id="rId4"/>
    <p:sldId id="321" r:id="rId5"/>
    <p:sldId id="345" r:id="rId6"/>
    <p:sldId id="320" r:id="rId7"/>
    <p:sldId id="322" r:id="rId8"/>
    <p:sldId id="350" r:id="rId9"/>
    <p:sldId id="325" r:id="rId10"/>
    <p:sldId id="326" r:id="rId11"/>
    <p:sldId id="327" r:id="rId12"/>
    <p:sldId id="328" r:id="rId13"/>
    <p:sldId id="330" r:id="rId14"/>
    <p:sldId id="331" r:id="rId15"/>
    <p:sldId id="332" r:id="rId16"/>
    <p:sldId id="333" r:id="rId17"/>
    <p:sldId id="337" r:id="rId18"/>
    <p:sldId id="338" r:id="rId19"/>
    <p:sldId id="340" r:id="rId20"/>
    <p:sldId id="341" r:id="rId21"/>
    <p:sldId id="343" r:id="rId22"/>
    <p:sldId id="346" r:id="rId23"/>
    <p:sldId id="349" r:id="rId24"/>
    <p:sldId id="348" r:id="rId25"/>
  </p:sldIdLst>
  <p:sldSz cx="12192000" cy="6858000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A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8603-78E3-45AD-997F-61C70163FCAE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1DCA-07B9-4C30-9507-2D5DA929C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9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239B8-B438-46E4-94D8-AFA88C9CE3B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3987-C345-4480-BE3C-35134443690B}" type="datetime1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0455-D972-419E-99F2-D3FBAD4CF8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619" cy="685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619" cy="6858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35" y="260648"/>
            <a:ext cx="1992839" cy="14127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2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" y="0"/>
            <a:ext cx="8655743" cy="5877272"/>
          </a:xfrm>
          <a:prstGeom prst="rect">
            <a:avLst/>
          </a:prstGeom>
        </p:spPr>
      </p:pic>
      <p:pic>
        <p:nvPicPr>
          <p:cNvPr id="14" name="Picture 2" descr="K:\Слайдер на сайт  300 лет полиции + 90 лет Академии ver 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810"/>
          <a:stretch/>
        </p:blipFill>
        <p:spPr bwMode="auto">
          <a:xfrm>
            <a:off x="47328" y="83668"/>
            <a:ext cx="2664296" cy="9690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943" y="-7035"/>
            <a:ext cx="1139063" cy="12037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оловина рамки 8"/>
          <p:cNvSpPr/>
          <p:nvPr userDrawn="1"/>
        </p:nvSpPr>
        <p:spPr>
          <a:xfrm rot="10800000">
            <a:off x="11496600" y="6381328"/>
            <a:ext cx="648072" cy="432048"/>
          </a:xfrm>
          <a:prstGeom prst="halfFrame">
            <a:avLst>
              <a:gd name="adj1" fmla="val 15725"/>
              <a:gd name="adj2" fmla="val 162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43" y="41834"/>
            <a:ext cx="1484972" cy="1052736"/>
          </a:xfrm>
          <a:prstGeom prst="rect">
            <a:avLst/>
          </a:prstGeom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008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910B5-837E-444E-B249-EB301E7E010A}" type="datetime1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0455-D972-419E-99F2-D3FBAD4CF8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91" y="2335310"/>
            <a:ext cx="8040215" cy="45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67" y="431801"/>
            <a:ext cx="2844800" cy="2133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366" y="836723"/>
            <a:ext cx="8065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algn="ctr"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ВСТУПИТЕЛЬНЫЕ ИСПЫТАНИЯ</a:t>
            </a:r>
          </a:p>
          <a:p>
            <a:pPr marL="177800" lvl="0" algn="ctr"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ДИСЦИПЛИНЕ ИНОСТРАННЫЙ ЯЗЫК</a:t>
            </a:r>
          </a:p>
          <a:p>
            <a:pPr marL="177800" lvl="0" algn="ctr"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3428" y="4681671"/>
            <a:ext cx="560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доцентом кафедры иностранных языков,</a:t>
            </a:r>
          </a:p>
          <a:p>
            <a:pPr lvl="0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кандидатом филологических наук, доцентом,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Пырченковой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Г.С.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:\Слайдер на сайт  300 лет полиции + 90 лет Академии ver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4800600"/>
            <a:ext cx="58385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DE0457-CA90-D098-3D6D-47D8C3788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7315AF-A0B2-A9CC-1BBF-110EF52FEA34}"/>
              </a:ext>
            </a:extLst>
          </p:cNvPr>
          <p:cNvSpPr txBox="1"/>
          <p:nvPr/>
        </p:nvSpPr>
        <p:spPr>
          <a:xfrm>
            <a:off x="3464560" y="406400"/>
            <a:ext cx="711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Множественное число существительных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2FB68A-6806-E675-F0E5-371E8934CFA1}"/>
              </a:ext>
            </a:extLst>
          </p:cNvPr>
          <p:cNvSpPr txBox="1"/>
          <p:nvPr/>
        </p:nvSpPr>
        <p:spPr>
          <a:xfrm>
            <a:off x="325120" y="1188720"/>
            <a:ext cx="1061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исчисляемых английских существительных образуют форму множественного числа путем добавления окончания -s к основе существительного: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преступник 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criminals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преступники;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следователь 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следователи.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DCD737A-9C41-D9E5-3AF7-15429853B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15907"/>
              </p:ext>
            </p:extLst>
          </p:nvPr>
        </p:nvGraphicFramePr>
        <p:xfrm>
          <a:off x="467360" y="2200056"/>
          <a:ext cx="10901680" cy="1500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0490">
                  <a:extLst>
                    <a:ext uri="{9D8B030D-6E8A-4147-A177-3AD203B41FA5}">
                      <a16:colId xmlns:a16="http://schemas.microsoft.com/office/drawing/2014/main" xmlns="" val="2636944905"/>
                    </a:ext>
                  </a:extLst>
                </a:gridCol>
                <a:gridCol w="6371190">
                  <a:extLst>
                    <a:ext uri="{9D8B030D-6E8A-4147-A177-3AD203B41FA5}">
                      <a16:colId xmlns:a16="http://schemas.microsoft.com/office/drawing/2014/main" xmlns="" val="4106804141"/>
                    </a:ext>
                  </a:extLst>
                </a:gridCol>
              </a:tblGrid>
              <a:tr h="210475">
                <a:tc gridSpan="2">
                  <a:txBody>
                    <a:bodyPr/>
                    <a:lstStyle/>
                    <a:p>
                      <a:pPr marR="825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0">
                          <a:effectLst/>
                        </a:rPr>
                        <a:t>Исключения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3975" marT="50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625206"/>
                  </a:ext>
                </a:extLst>
              </a:tr>
              <a:tr h="120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0" dirty="0">
                          <a:effectLst/>
                        </a:rPr>
                        <a:t>Изменение корневой гласной.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3975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man – men (</a:t>
                      </a:r>
                      <a:r>
                        <a:rPr lang="ru-RU" sz="1400" kern="0" dirty="0">
                          <a:effectLst/>
                        </a:rPr>
                        <a:t>мужчины</a:t>
                      </a:r>
                      <a:r>
                        <a:rPr lang="en-US" sz="1400" kern="0" dirty="0">
                          <a:effectLst/>
                        </a:rPr>
                        <a:t>, </a:t>
                      </a:r>
                      <a:r>
                        <a:rPr lang="ru-RU" sz="1400" kern="0" dirty="0">
                          <a:effectLst/>
                        </a:rPr>
                        <a:t>люди</a:t>
                      </a:r>
                      <a:r>
                        <a:rPr lang="en-US" sz="1400" kern="0" dirty="0">
                          <a:effectLst/>
                        </a:rPr>
                        <a:t>); 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woman – women (</a:t>
                      </a:r>
                      <a:r>
                        <a:rPr lang="ru-RU" sz="1400" kern="0" dirty="0">
                          <a:effectLst/>
                        </a:rPr>
                        <a:t>женщины</a:t>
                      </a:r>
                      <a:r>
                        <a:rPr lang="en-US" sz="1400" kern="0" dirty="0">
                          <a:effectLst/>
                        </a:rPr>
                        <a:t>); </a:t>
                      </a:r>
                      <a:endParaRPr lang="ru-RU" sz="1100" kern="100" dirty="0">
                        <a:effectLst/>
                      </a:endParaRPr>
                    </a:p>
                    <a:p>
                      <a:pPr marR="23622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foot – feet (</a:t>
                      </a:r>
                      <a:r>
                        <a:rPr lang="ru-RU" sz="1400" kern="0" dirty="0">
                          <a:effectLst/>
                        </a:rPr>
                        <a:t>ноги</a:t>
                      </a:r>
                      <a:r>
                        <a:rPr lang="en-US" sz="1400" kern="0" dirty="0">
                          <a:effectLst/>
                        </a:rPr>
                        <a:t>); </a:t>
                      </a:r>
                      <a:endParaRPr lang="ru-RU" sz="1100" kern="100" dirty="0">
                        <a:effectLst/>
                      </a:endParaRPr>
                    </a:p>
                    <a:p>
                      <a:pPr marR="23622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child [ai] – children [</a:t>
                      </a:r>
                      <a:r>
                        <a:rPr lang="en-US" sz="1400" kern="0" dirty="0" err="1">
                          <a:effectLst/>
                        </a:rPr>
                        <a:t>i</a:t>
                      </a:r>
                      <a:r>
                        <a:rPr lang="en-US" sz="1400" kern="0" dirty="0">
                          <a:effectLst/>
                        </a:rPr>
                        <a:t>] (</a:t>
                      </a:r>
                      <a:r>
                        <a:rPr lang="ru-RU" sz="1400" kern="0" dirty="0">
                          <a:effectLst/>
                        </a:rPr>
                        <a:t>дети</a:t>
                      </a:r>
                      <a:r>
                        <a:rPr lang="en-US" sz="1400" kern="0" dirty="0">
                          <a:effectLst/>
                        </a:rPr>
                        <a:t>)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3975" marT="5080" marB="0"/>
                </a:tc>
                <a:extLst>
                  <a:ext uri="{0D108BD9-81ED-4DB2-BD59-A6C34878D82A}">
                    <a16:rowId xmlns:a16="http://schemas.microsoft.com/office/drawing/2014/main" xmlns="" val="4163550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7A4ED0-CE5D-B3CF-C544-840E2A31120E}"/>
              </a:ext>
            </a:extLst>
          </p:cNvPr>
          <p:cNvSpPr txBox="1"/>
          <p:nvPr/>
        </p:nvSpPr>
        <p:spPr>
          <a:xfrm>
            <a:off x="568960" y="3799840"/>
            <a:ext cx="108000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of Tokyo has more … than the city of New York.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policeman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policemans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policemens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policemen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репутацию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has a good reputation.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have a good reputation.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is a good reputation.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has got a good reputation.</a:t>
            </a:r>
          </a:p>
        </p:txBody>
      </p:sp>
    </p:spTree>
    <p:extLst>
      <p:ext uri="{BB962C8B-B14F-4D97-AF65-F5344CB8AC3E}">
        <p14:creationId xmlns:p14="http://schemas.microsoft.com/office/powerpoint/2010/main" val="3127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713E20-C6B1-4127-B6EA-4DDCEEBFC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599820-C26B-EA90-B475-7EE1FFAF0630}"/>
              </a:ext>
            </a:extLst>
          </p:cNvPr>
          <p:cNvSpPr txBox="1"/>
          <p:nvPr/>
        </p:nvSpPr>
        <p:spPr>
          <a:xfrm>
            <a:off x="3464560" y="406400"/>
            <a:ext cx="711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Притяжательный падеж имени существительного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641A31-999A-B6A7-1B4E-158AAB826766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17FBFEF-3C25-89F1-ECC1-9FCE68C1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376934"/>
            <a:ext cx="6207760" cy="528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50B759-322B-3A1C-CD76-23FD078DD4B3}"/>
              </a:ext>
            </a:extLst>
          </p:cNvPr>
          <p:cNvSpPr txBox="1"/>
          <p:nvPr/>
        </p:nvSpPr>
        <p:spPr>
          <a:xfrm>
            <a:off x="6939280" y="1376934"/>
            <a:ext cx="4429760" cy="4725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Boris is staying at his … house while he is on his holidays.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friends’s</a:t>
            </a:r>
            <a:endParaRPr lang="en-US" sz="1800" spc="-2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friends’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Дети </a:t>
            </a:r>
            <a:r>
              <a:rPr lang="en-US" sz="18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моей</a:t>
            </a:r>
            <a:r>
              <a:rPr lang="en-US" sz="1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тети</a:t>
            </a:r>
            <a:r>
              <a:rPr lang="en-US" sz="1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r>
              <a:rPr lang="en-US" sz="1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en-US" sz="1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Childrens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my aunt are at home now.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aunt’s children at home now.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aunt’s children are at home now.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2295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Children’s of my aunt are at home now.</a:t>
            </a:r>
          </a:p>
        </p:txBody>
      </p:sp>
    </p:spTree>
    <p:extLst>
      <p:ext uri="{BB962C8B-B14F-4D97-AF65-F5344CB8AC3E}">
        <p14:creationId xmlns:p14="http://schemas.microsoft.com/office/powerpoint/2010/main" val="33525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065D7C-1074-E73E-E38D-D5D73440B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6D1CF8-5003-DDB9-EEBD-E8E52F209B30}"/>
              </a:ext>
            </a:extLst>
          </p:cNvPr>
          <p:cNvSpPr txBox="1"/>
          <p:nvPr/>
        </p:nvSpPr>
        <p:spPr>
          <a:xfrm>
            <a:off x="3017520" y="406400"/>
            <a:ext cx="828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Личные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местоимения в именительном и объектном падеже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912730-B6B8-620B-54F3-BAE61CE71564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830349-E500-4EAC-6A2E-69290AD07369}"/>
              </a:ext>
            </a:extLst>
          </p:cNvPr>
          <p:cNvSpPr txBox="1"/>
          <p:nvPr/>
        </p:nvSpPr>
        <p:spPr>
          <a:xfrm>
            <a:off x="6624320" y="1554480"/>
            <a:ext cx="474472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uncle is a teacher. … works at school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2</a:t>
            </a:r>
            <a:r>
              <a:rPr lang="ru-RU" dirty="0"/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 Francisco is a big city. … is in the west of America.</a:t>
            </a:r>
            <a:r>
              <a:rPr lang="en-US" b="1" dirty="0"/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don’t know this man. Do you know …?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5D9494-B26E-07ED-CB0B-40174833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554480"/>
            <a:ext cx="5923280" cy="507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020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AAB8EF-594C-E474-91D6-2E21FEFA8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1BC2DE-6B2F-D7E5-F9E5-0D503654200C}"/>
              </a:ext>
            </a:extLst>
          </p:cNvPr>
          <p:cNvSpPr txBox="1"/>
          <p:nvPr/>
        </p:nvSpPr>
        <p:spPr>
          <a:xfrm>
            <a:off x="3119120" y="0"/>
            <a:ext cx="817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Притяжательные, указательные и возвратные местоимения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94AFD-143D-726E-AE2D-003CBDA664F4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CA56EB-6C43-7365-AECA-5260F504825C}"/>
              </a:ext>
            </a:extLst>
          </p:cNvPr>
          <p:cNvSpPr txBox="1"/>
          <p:nvPr/>
        </p:nvSpPr>
        <p:spPr>
          <a:xfrm>
            <a:off x="91440" y="3429000"/>
            <a:ext cx="1210056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dirty="0"/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friends study English. … English is not very good.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Please, come here and look at … picture.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3.They did their translations …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yourselves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EE3D4-36D5-D2B5-3ABC-A48899292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66"/>
            <a:ext cx="3578225" cy="297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E47D24-6180-5948-1AD0-81551584A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0" y="707886"/>
            <a:ext cx="3578225" cy="262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484C8A3-A900-7DB4-431A-AD48CB0A9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625" y="707885"/>
            <a:ext cx="3757295" cy="26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70E521-EE3C-5B13-209B-4D4F9586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CB781-8CDD-D0DE-C6A0-F0EC84E05194}"/>
              </a:ext>
            </a:extLst>
          </p:cNvPr>
          <p:cNvSpPr txBox="1"/>
          <p:nvPr/>
        </p:nvSpPr>
        <p:spPr>
          <a:xfrm>
            <a:off x="3119120" y="-111760"/>
            <a:ext cx="817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Предлоги времени, места и направления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6ABFE8-24EB-86C5-BA48-9B6B2ACBCCC7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5CD11C-8DF1-6C71-CD2F-58975179C621}"/>
              </a:ext>
            </a:extLst>
          </p:cNvPr>
          <p:cNvSpPr txBox="1"/>
          <p:nvPr/>
        </p:nvSpPr>
        <p:spPr>
          <a:xfrm>
            <a:off x="0" y="3429000"/>
            <a:ext cx="1226312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dirty="0"/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met each other … 2010.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decided to go … the cinema after a hard day.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Helen is … work now.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B1AE115-5EEA-3800-056E-F37597D61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65040" cy="337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130353-6DB4-F766-357F-0106E097A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0" y="650299"/>
            <a:ext cx="5516880" cy="277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4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36C9CB-ACF2-01DB-AEF4-C1C40169C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809B4-9023-B5D2-71C8-BD5B8229B447}"/>
              </a:ext>
            </a:extLst>
          </p:cNvPr>
          <p:cNvSpPr txBox="1"/>
          <p:nvPr/>
        </p:nvSpPr>
        <p:spPr>
          <a:xfrm>
            <a:off x="1706880" y="91440"/>
            <a:ext cx="9072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Спряжение глагола «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FFA6F5-8C34-3E83-DDB0-38F2B2E3362C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78093C-C498-FAAE-0F88-6BD6EE6B5967}"/>
              </a:ext>
            </a:extLst>
          </p:cNvPr>
          <p:cNvSpPr txBox="1"/>
          <p:nvPr/>
        </p:nvSpPr>
        <p:spPr>
          <a:xfrm>
            <a:off x="5608320" y="1666240"/>
            <a:ext cx="632968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dirty="0"/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… your holiday?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old … you last year?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museum … closed next Monday.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Will your daughter be 6 years next month?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she will be.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she 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she will.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26E138-C1E0-027C-376F-D2BA6D60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435600" cy="5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0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BFA962-5103-509A-97A8-6F27F0F1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6B99C5-4FD0-FF1F-F109-A48D4F0796F5}"/>
              </a:ext>
            </a:extLst>
          </p:cNvPr>
          <p:cNvSpPr txBox="1"/>
          <p:nvPr/>
        </p:nvSpPr>
        <p:spPr>
          <a:xfrm>
            <a:off x="1493520" y="475853"/>
            <a:ext cx="9286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оборот «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going to do something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9E1887-7571-EA1F-6A95-CAF48437F266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8BA6EC-53D6-F874-B872-DA2D5C8D7AD6}"/>
              </a:ext>
            </a:extLst>
          </p:cNvPr>
          <p:cNvSpPr txBox="1"/>
          <p:nvPr/>
        </p:nvSpPr>
        <p:spPr>
          <a:xfrm>
            <a:off x="5760720" y="1513839"/>
            <a:ext cx="6177280" cy="4062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1</a:t>
            </a:r>
            <a:r>
              <a:rPr lang="ru-RU" sz="2000" dirty="0"/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собирается поступить на службу в полицию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he join police?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he going to join police?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he going to join police?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going to investigate this robbery?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будет расследовать это ограбление?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собирается поехать на это ограбление?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едет расследовать это ограбление?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friends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going to play football tomorrow.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05A17C-0F86-276F-2E3F-6EADB45D4F4D}"/>
              </a:ext>
            </a:extLst>
          </p:cNvPr>
          <p:cNvSpPr txBox="1"/>
          <p:nvPr/>
        </p:nvSpPr>
        <p:spPr>
          <a:xfrm>
            <a:off x="406400" y="1513839"/>
            <a:ext cx="5080000" cy="4062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(собираться что-либо сделать) употребляется для выражения заранее запланированного действия или будущего действия, которое должно произойти с большой вероятностью: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собираюсь навестить своих родителей.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(собирается) дождь.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5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0F62980-2A45-3A39-1DCD-2364D7D7C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18194"/>
              </p:ext>
            </p:extLst>
          </p:nvPr>
        </p:nvGraphicFramePr>
        <p:xfrm>
          <a:off x="528318" y="1351280"/>
          <a:ext cx="5354322" cy="5191761"/>
        </p:xfrm>
        <a:graphic>
          <a:graphicData uri="http://schemas.openxmlformats.org/drawingml/2006/table">
            <a:tbl>
              <a:tblPr/>
              <a:tblGrid>
                <a:gridCol w="1132364">
                  <a:extLst>
                    <a:ext uri="{9D8B030D-6E8A-4147-A177-3AD203B41FA5}">
                      <a16:colId xmlns:a16="http://schemas.microsoft.com/office/drawing/2014/main" xmlns="" val="2378419172"/>
                    </a:ext>
                  </a:extLst>
                </a:gridCol>
                <a:gridCol w="2366558">
                  <a:extLst>
                    <a:ext uri="{9D8B030D-6E8A-4147-A177-3AD203B41FA5}">
                      <a16:colId xmlns:a16="http://schemas.microsoft.com/office/drawing/2014/main" xmlns="" val="3618180565"/>
                    </a:ext>
                  </a:extLst>
                </a:gridCol>
                <a:gridCol w="1855400">
                  <a:extLst>
                    <a:ext uri="{9D8B030D-6E8A-4147-A177-3AD203B41FA5}">
                      <a16:colId xmlns:a16="http://schemas.microsoft.com/office/drawing/2014/main" xmlns="" val="526690563"/>
                    </a:ext>
                  </a:extLst>
                </a:gridCol>
              </a:tblGrid>
              <a:tr h="489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Сравнительная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Превосходная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9814088"/>
                  </a:ext>
                </a:extLst>
              </a:tr>
              <a:tr h="9305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Односложные и двусложные прилагательные,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заканчивающиеся на "-у":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4278833"/>
                  </a:ext>
                </a:extLst>
              </a:tr>
              <a:tr h="670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igh – высокий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выше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high</a:t>
                      </a: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самый высокий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8135891"/>
                  </a:ext>
                </a:extLst>
              </a:tr>
              <a:tr h="4842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 Многосложные прилагательные: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8618822"/>
                  </a:ext>
                </a:extLst>
              </a:tr>
              <a:tr h="993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important</a:t>
                      </a: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важный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important</a:t>
                      </a: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более важный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important – </a:t>
                      </a: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наиболее важный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8311138"/>
                  </a:ext>
                </a:extLst>
              </a:tr>
              <a:tr h="484213">
                <a:tc gridSpan="3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III. Исключения</a:t>
                      </a:r>
                      <a:r>
                        <a:rPr lang="en-US" sz="14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172612"/>
                  </a:ext>
                </a:extLst>
              </a:tr>
              <a:tr h="489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– хороший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 – лучше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best – лучший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9746155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 – плохой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worse – хуже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worst</a:t>
                      </a: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худший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283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E6A8A2-AADC-B231-9615-3825446DAFC1}"/>
              </a:ext>
            </a:extLst>
          </p:cNvPr>
          <p:cNvSpPr txBox="1"/>
          <p:nvPr/>
        </p:nvSpPr>
        <p:spPr>
          <a:xfrm>
            <a:off x="3738880" y="243840"/>
            <a:ext cx="721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Тематический блок 6.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1) Степени сравнения прилагательных и наречий. Сравнительные конструкции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206ABB-148E-4270-C4C7-30629DC5E27E}"/>
              </a:ext>
            </a:extLst>
          </p:cNvPr>
          <p:cNvSpPr txBox="1"/>
          <p:nvPr/>
        </p:nvSpPr>
        <p:spPr>
          <a:xfrm>
            <a:off x="6096000" y="1167170"/>
            <a:ext cx="4856480" cy="568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8310" algn="just">
              <a:lnSpc>
                <a:spcPct val="150000"/>
              </a:lnSpc>
              <a:buNone/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Обратите внимание на перевод некоторых </a:t>
            </a: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сравнительных конструкций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This street is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longer </a:t>
            </a:r>
            <a:r>
              <a:rPr lang="en-US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that one. –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 улица длиннее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чем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улица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This street is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long as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that one. –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 улица такая же длинная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и та улица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This street is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 so long as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that one. –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 улица не такая длинная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та улица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This street,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well as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that one, is situated in the centre of the city. –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 улица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 же как и та улица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находится в центре города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sooner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 find this street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better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–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Чем скорее мы найдем эту улицу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 лучше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8C6A46-A3E4-D05A-C019-DF45807CE762}"/>
              </a:ext>
            </a:extLst>
          </p:cNvPr>
          <p:cNvSpPr txBox="1"/>
          <p:nvPr/>
        </p:nvSpPr>
        <p:spPr>
          <a:xfrm>
            <a:off x="629920" y="1371600"/>
            <a:ext cx="84988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Chicago has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crime rate in America.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higher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highest</a:t>
            </a:r>
          </a:p>
          <a:p>
            <a:r>
              <a:rPr lang="en-US" dirty="0">
                <a:latin typeface="Times New Roman" panose="02020603050405020304" pitchFamily="18" charset="0"/>
              </a:rPr>
              <a:t>most high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.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Moscow Police Department is one of the … police departments in Russia. </a:t>
            </a:r>
          </a:p>
          <a:p>
            <a:r>
              <a:rPr lang="en-US" kern="0" dirty="0">
                <a:latin typeface="Times New Roman" panose="02020603050405020304" pitchFamily="18" charset="0"/>
              </a:rPr>
              <a:t>most old</a:t>
            </a:r>
          </a:p>
          <a:p>
            <a:r>
              <a:rPr lang="en-US" kern="0" dirty="0" err="1">
                <a:latin typeface="Times New Roman" panose="02020603050405020304" pitchFamily="18" charset="0"/>
              </a:rPr>
              <a:t>oder</a:t>
            </a:r>
            <a:endParaRPr lang="en-US" kern="0" dirty="0">
              <a:latin typeface="Times New Roman" panose="02020603050405020304" pitchFamily="18" charset="0"/>
            </a:endParaRPr>
          </a:p>
          <a:p>
            <a:r>
              <a:rPr lang="en-US" kern="0" dirty="0">
                <a:latin typeface="Times New Roman" panose="02020603050405020304" pitchFamily="18" charset="0"/>
              </a:rPr>
              <a:t>oldest</a:t>
            </a:r>
          </a:p>
          <a:p>
            <a:r>
              <a:rPr lang="en-US" b="1" kern="0" dirty="0">
                <a:latin typeface="Times New Roman" panose="02020603050405020304" pitchFamily="18" charset="0"/>
              </a:rPr>
              <a:t>3. Felonies include … crimes than administrative offenses. </a:t>
            </a:r>
          </a:p>
          <a:p>
            <a:r>
              <a:rPr lang="en-US" kern="0" dirty="0">
                <a:latin typeface="Times New Roman" panose="02020603050405020304" pitchFamily="18" charset="0"/>
              </a:rPr>
              <a:t>most serious</a:t>
            </a:r>
          </a:p>
          <a:p>
            <a:r>
              <a:rPr lang="en-US" kern="0" dirty="0">
                <a:latin typeface="Times New Roman" panose="02020603050405020304" pitchFamily="18" charset="0"/>
              </a:rPr>
              <a:t>more serious</a:t>
            </a:r>
          </a:p>
          <a:p>
            <a:r>
              <a:rPr lang="en-US" kern="0" dirty="0">
                <a:latin typeface="Times New Roman" panose="02020603050405020304" pitchFamily="18" charset="0"/>
              </a:rPr>
              <a:t>so serious</a:t>
            </a:r>
          </a:p>
          <a:p>
            <a:r>
              <a:rPr lang="en-US" b="1" kern="0" dirty="0">
                <a:latin typeface="Times New Roman" panose="02020603050405020304" pitchFamily="18" charset="0"/>
              </a:rPr>
              <a:t>4. The weather today is … than yesterday.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good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good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5A526C-67AE-AA2D-2431-A4E9CAD5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61FB81-5036-4E06-46A9-7134429B09E0}"/>
              </a:ext>
            </a:extLst>
          </p:cNvPr>
          <p:cNvSpPr txBox="1"/>
          <p:nvPr/>
        </p:nvSpPr>
        <p:spPr>
          <a:xfrm>
            <a:off x="1493520" y="475853"/>
            <a:ext cx="9286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атрибутивные комплексы (цепочки определений)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F1872A-9979-5EAA-9C9D-70AD697C3A0D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388F8C-8AE8-AEBD-F626-9170CFD07EF9}"/>
              </a:ext>
            </a:extLst>
          </p:cNvPr>
          <p:cNvSpPr txBox="1"/>
          <p:nvPr/>
        </p:nvSpPr>
        <p:spPr>
          <a:xfrm>
            <a:off x="5760720" y="1513839"/>
            <a:ext cx="617728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преступности несовершеннолетних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juvenile crime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juvenile crime rate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rate juvenile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 кражи автомобиля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theft witness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 car theft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theft car witness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4E02E4-1587-31F4-254F-85202F044398}"/>
              </a:ext>
            </a:extLst>
          </p:cNvPr>
          <p:cNvSpPr txBox="1"/>
          <p:nvPr/>
        </p:nvSpPr>
        <p:spPr>
          <a:xfrm>
            <a:off x="406400" y="1513839"/>
            <a:ext cx="5080000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всегда стоит на последнем месте цепочки определений к нему: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преступности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проблема уровня преступности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обсуждение проблемы уровня преступности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83353"/>
              </p:ext>
            </p:extLst>
          </p:nvPr>
        </p:nvGraphicFramePr>
        <p:xfrm>
          <a:off x="561475" y="1334294"/>
          <a:ext cx="10972800" cy="4351338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xmlns="" val="268666970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R="25400" indent="4572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3526014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05325" y="1335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4EC3FB-2083-96F9-6463-898547E7C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03"/>
          <a:stretch/>
        </p:blipFill>
        <p:spPr>
          <a:xfrm>
            <a:off x="304800" y="220980"/>
            <a:ext cx="11450320" cy="59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FDA466-09C5-CEF5-BF3C-0EB1280B6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5B62B2-179E-F39A-3670-277D90C98D6B}"/>
              </a:ext>
            </a:extLst>
          </p:cNvPr>
          <p:cNvSpPr txBox="1"/>
          <p:nvPr/>
        </p:nvSpPr>
        <p:spPr>
          <a:xfrm>
            <a:off x="1493520" y="475853"/>
            <a:ext cx="9286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оборот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/ there 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687447-39C8-95B4-8143-E8F0AACB7104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147F18-5040-8F44-0EC3-5857A7207827}"/>
              </a:ext>
            </a:extLst>
          </p:cNvPr>
          <p:cNvSpPr txBox="1"/>
          <p:nvPr/>
        </p:nvSpPr>
        <p:spPr>
          <a:xfrm>
            <a:off x="5923280" y="1513839"/>
            <a:ext cx="601472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Next year there… a high crime rate in the USA.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There … a table and two chairs in the room.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124FCA-C763-7E57-7311-86902AD4A01A}"/>
              </a:ext>
            </a:extLst>
          </p:cNvPr>
          <p:cNvSpPr txBox="1"/>
          <p:nvPr/>
        </p:nvSpPr>
        <p:spPr>
          <a:xfrm>
            <a:off x="406400" y="1513839"/>
            <a:ext cx="5354320" cy="5109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предложения с оборотом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следует начинать с конца, то есть с обстоятельства места. Если в конце предложения нет обстоятельства места, то его перевод начинается со сказуемого: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высокий уровень преступности.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Существует много типов преступлений.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Вопросительные и отрицательные предложения с оборотом 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образуются согласно правилу употребления глагола 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 в этой конструкции изменяется только временная форма глагола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A9F807-8933-0ED4-C036-B7A5B294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64FF21-F824-3936-5277-A0AD726A70BF}"/>
              </a:ext>
            </a:extLst>
          </p:cNvPr>
          <p:cNvSpPr txBox="1"/>
          <p:nvPr/>
        </p:nvSpPr>
        <p:spPr>
          <a:xfrm>
            <a:off x="3515360" y="132081"/>
            <a:ext cx="756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личных форм глагола в активном и пассивном залогах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Simple Tense Active Voice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418F43-73E6-D1FF-C507-F4CC3F518E03}"/>
              </a:ext>
            </a:extLst>
          </p:cNvPr>
          <p:cNvSpPr txBox="1"/>
          <p:nvPr/>
        </p:nvSpPr>
        <p:spPr>
          <a:xfrm>
            <a:off x="568960" y="3799840"/>
            <a:ext cx="108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088863-EFD5-720F-049E-C2077C3A98F3}"/>
              </a:ext>
            </a:extLst>
          </p:cNvPr>
          <p:cNvSpPr txBox="1"/>
          <p:nvPr/>
        </p:nvSpPr>
        <p:spPr>
          <a:xfrm>
            <a:off x="5923280" y="1910080"/>
            <a:ext cx="601472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 often … thefts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investigate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скоро раскроют эту кражу?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will soon detect this theft?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they soon detect this theft?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they soon detect this theft?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Does he drive a car well?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he is.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he was.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4E59CE-6F3B-DB97-8A2F-F5BD83EA30DD}"/>
              </a:ext>
            </a:extLst>
          </p:cNvPr>
          <p:cNvSpPr txBox="1"/>
          <p:nvPr/>
        </p:nvSpPr>
        <p:spPr>
          <a:xfrm>
            <a:off x="406400" y="1513839"/>
            <a:ext cx="5354320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549500-D542-6F50-784C-40E8831B3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2" y="1513840"/>
            <a:ext cx="5650968" cy="499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8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C8662DA-6FA4-42F4-1C22-AFA63AD0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69753"/>
              </p:ext>
            </p:extLst>
          </p:nvPr>
        </p:nvGraphicFramePr>
        <p:xfrm>
          <a:off x="345440" y="1645920"/>
          <a:ext cx="5496559" cy="4724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0735">
                  <a:extLst>
                    <a:ext uri="{9D8B030D-6E8A-4147-A177-3AD203B41FA5}">
                      <a16:colId xmlns:a16="http://schemas.microsoft.com/office/drawing/2014/main" xmlns="" val="834519910"/>
                    </a:ext>
                  </a:extLst>
                </a:gridCol>
                <a:gridCol w="2875824">
                  <a:extLst>
                    <a:ext uri="{9D8B030D-6E8A-4147-A177-3AD203B41FA5}">
                      <a16:colId xmlns:a16="http://schemas.microsoft.com/office/drawing/2014/main" xmlns="" val="3143925413"/>
                    </a:ext>
                  </a:extLst>
                </a:gridCol>
              </a:tblGrid>
              <a:tr h="475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Active voice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Passive voice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4673157"/>
                  </a:ext>
                </a:extLst>
              </a:tr>
              <a:tr h="1286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Criminals violate law.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Преступники нарушают закон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Law is violated by criminals.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Закон нарушается преступниками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1915128"/>
                  </a:ext>
                </a:extLst>
              </a:tr>
              <a:tr h="16767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Criminals violated law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Преступники нарушали закон.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Law was violated by criminals.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Закон был нарушен преступниками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0009949"/>
                  </a:ext>
                </a:extLst>
              </a:tr>
              <a:tr h="1286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Criminals will violate law.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Преступники нарушат закон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Law will be violated by criminals. </a:t>
                      </a:r>
                      <a:r>
                        <a:rPr lang="ru-RU" sz="1400" dirty="0">
                          <a:effectLst/>
                        </a:rPr>
                        <a:t>Закон будет нарушен преступниками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17297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92054A-0C6E-BCAE-9184-CCD7B109E864}"/>
              </a:ext>
            </a:extLst>
          </p:cNvPr>
          <p:cNvSpPr txBox="1"/>
          <p:nvPr/>
        </p:nvSpPr>
        <p:spPr>
          <a:xfrm>
            <a:off x="3444240" y="223520"/>
            <a:ext cx="7640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личных форм глагола в активном и пассивном залогах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Simple Tense Passive 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7CDEC6-F117-E5CD-BFFB-7AF812934C77}"/>
              </a:ext>
            </a:extLst>
          </p:cNvPr>
          <p:cNvSpPr txBox="1"/>
          <p:nvPr/>
        </p:nvSpPr>
        <p:spPr>
          <a:xfrm>
            <a:off x="6095999" y="1645920"/>
            <a:ext cx="549655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The inspections … by the senior police officers. 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will be conducted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are conducted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were conducted</a:t>
            </a:r>
          </a:p>
          <a:p>
            <a:endParaRPr lang="en-US" spc="15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1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2. Public order … by the patrol officers during the yesterday sport events. 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is protected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was protected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will be protected</a:t>
            </a:r>
          </a:p>
          <a:p>
            <a:endParaRPr lang="en-US" spc="15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1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3. Your call … in 5 minutes. </a:t>
            </a:r>
          </a:p>
          <a:p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was responded</a:t>
            </a:r>
          </a:p>
          <a:p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responded</a:t>
            </a:r>
          </a:p>
          <a:p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will be responded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39B303-A357-CC1A-6CD1-6F677E3BC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7549D8-F678-D207-AF21-C74E9033F0E5}"/>
              </a:ext>
            </a:extLst>
          </p:cNvPr>
          <p:cNvSpPr txBox="1"/>
          <p:nvPr/>
        </p:nvSpPr>
        <p:spPr>
          <a:xfrm>
            <a:off x="3444240" y="223520"/>
            <a:ext cx="7640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Модальные глаголы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594165-C429-5E60-7C0E-189200CA3B8D}"/>
              </a:ext>
            </a:extLst>
          </p:cNvPr>
          <p:cNvSpPr txBox="1"/>
          <p:nvPr/>
        </p:nvSpPr>
        <p:spPr>
          <a:xfrm>
            <a:off x="5770880" y="1645920"/>
            <a:ext cx="58216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Police officers … preserve peace and prevent crime.</a:t>
            </a:r>
          </a:p>
          <a:p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endParaRPr lang="ru-RU" sz="1800" spc="1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may </a:t>
            </a:r>
            <a:endParaRPr lang="ru-RU" sz="1800" spc="1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must</a:t>
            </a:r>
          </a:p>
          <a:p>
            <a:endParaRPr lang="en-US" spc="15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1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2. British citizens … vote if they are aged 18. 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a) can 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b) may 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с) must</a:t>
            </a:r>
          </a:p>
          <a:p>
            <a:endParaRPr lang="en-US" spc="15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1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3. You … visit your friend in the hospital.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a) can 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b) should </a:t>
            </a:r>
          </a:p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</a:rPr>
              <a:t>с) must</a:t>
            </a:r>
          </a:p>
          <a:p>
            <a:endParaRPr lang="en-US" b="1" spc="1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0D1F96-B38D-4461-36B5-99AD39B8A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1" y="1645920"/>
            <a:ext cx="5080000" cy="4707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EE2ADE-1E54-C56A-FA9C-182D8048A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E0E1DC-1289-9C28-4C07-290DB130A329}"/>
              </a:ext>
            </a:extLst>
          </p:cNvPr>
          <p:cNvSpPr/>
          <p:nvPr/>
        </p:nvSpPr>
        <p:spPr>
          <a:xfrm>
            <a:off x="625642" y="1580121"/>
            <a:ext cx="10812379" cy="124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indent="457200"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D987BF-56DD-F061-2DCE-3034537A9231}"/>
              </a:ext>
            </a:extLst>
          </p:cNvPr>
          <p:cNvSpPr txBox="1"/>
          <p:nvPr/>
        </p:nvSpPr>
        <p:spPr>
          <a:xfrm>
            <a:off x="2936240" y="317976"/>
            <a:ext cx="83718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блоки 8-10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D57A8F-FF9C-191C-7EC0-0508CE5FE3F0}"/>
              </a:ext>
            </a:extLst>
          </p:cNvPr>
          <p:cNvSpPr txBox="1"/>
          <p:nvPr/>
        </p:nvSpPr>
        <p:spPr>
          <a:xfrm>
            <a:off x="264160" y="1137920"/>
            <a:ext cx="119278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investigator … a witness at the moment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interrogating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interrogating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interrogating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came to the station the train … left.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already left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already left.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already left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weather … fine, we’ll go for a walk.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This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girl … looks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through the park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walked through the park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walking through the park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If I … you I would enter the police academy.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13487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FFF338-620A-A926-6012-2C1A4E2D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DDACE89-9FFD-2EDA-EC9C-480F2FB425B8}"/>
              </a:ext>
            </a:extLst>
          </p:cNvPr>
          <p:cNvGraphicFramePr>
            <a:graphicFrameLocks noGrp="1"/>
          </p:cNvGraphicFramePr>
          <p:nvPr/>
        </p:nvGraphicFramePr>
        <p:xfrm>
          <a:off x="561475" y="1334294"/>
          <a:ext cx="10972800" cy="4351338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xmlns="" val="268666970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R="25400" indent="4572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352601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D1F8B4B-EBA6-188E-DE56-9084DEB9F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1335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4A9409-E6CF-F524-BCCF-ECBD51991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73"/>
          <a:stretch/>
        </p:blipFill>
        <p:spPr>
          <a:xfrm>
            <a:off x="571635" y="1334294"/>
            <a:ext cx="11153005" cy="45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1F8BB8-DD78-9C6D-5D01-FC99685CB6B9}"/>
              </a:ext>
            </a:extLst>
          </p:cNvPr>
          <p:cNvSpPr txBox="1"/>
          <p:nvPr/>
        </p:nvSpPr>
        <p:spPr>
          <a:xfrm>
            <a:off x="223520" y="1270000"/>
            <a:ext cx="11419840" cy="431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500"/>
              </a:spcAft>
              <a:buNone/>
              <a:tabLst>
                <a:tab pos="732155" algn="l"/>
              </a:tabLs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ТРЕБОВАНИЯ К ОЦЕНИВАНИЮ РЕЗУЛЬТАТОВ ВСТУПИТЕЛЬНОГО ИСПЫТАНИЯ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500"/>
              </a:spcAft>
              <a:buAutoNum type="arabicPeriod"/>
              <a:tabLst>
                <a:tab pos="7321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Тестирование по дисциплине «Иностранный язык» состоит из 25 вопросов закрытого типа, формируемых на основе содержания раздела II Программы.</a:t>
            </a:r>
          </a:p>
          <a:p>
            <a:pPr marL="457200" indent="-457200" algn="just">
              <a:lnSpc>
                <a:spcPct val="150000"/>
              </a:lnSpc>
              <a:spcAft>
                <a:spcPts val="1500"/>
              </a:spcAft>
              <a:buAutoNum type="arabicPeriod"/>
              <a:tabLst>
                <a:tab pos="7321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При оценивании результатов тестирования баллы выставляются из расчета 4 балла за каждый правильный вопрос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по дисциплине. На основании суммирования баллов, присвоенных каждому вопросу, определяется итоговый балл.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500"/>
              </a:spcAft>
              <a:buAutoNum type="arabicPeriod"/>
              <a:tabLst>
                <a:tab pos="7321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Результат вступительного испытания по иностранному языку учитывается в порядке, установленном Правилами приема.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24AFF1-9A79-2555-5CFD-1EC42AEBB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8C1A7A-06AD-286A-0729-DD3AAB4667D1}"/>
              </a:ext>
            </a:extLst>
          </p:cNvPr>
          <p:cNvSpPr txBox="1"/>
          <p:nvPr/>
        </p:nvSpPr>
        <p:spPr>
          <a:xfrm>
            <a:off x="3068319" y="243840"/>
            <a:ext cx="838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Тематический блок 1.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Порядок и место слов в утвердительном предложении.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D88FA282-84A6-E8AC-9484-C74DF1453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59078"/>
              </p:ext>
            </p:extLst>
          </p:nvPr>
        </p:nvGraphicFramePr>
        <p:xfrm>
          <a:off x="798788" y="1681655"/>
          <a:ext cx="5433848" cy="4687613"/>
        </p:xfrm>
        <a:graphic>
          <a:graphicData uri="http://schemas.openxmlformats.org/drawingml/2006/table">
            <a:tbl>
              <a:tblPr/>
              <a:tblGrid>
                <a:gridCol w="1019522">
                  <a:extLst>
                    <a:ext uri="{9D8B030D-6E8A-4147-A177-3AD203B41FA5}">
                      <a16:colId xmlns:a16="http://schemas.microsoft.com/office/drawing/2014/main" xmlns="" val="3192358534"/>
                    </a:ext>
                  </a:extLst>
                </a:gridCol>
                <a:gridCol w="618223">
                  <a:extLst>
                    <a:ext uri="{9D8B030D-6E8A-4147-A177-3AD203B41FA5}">
                      <a16:colId xmlns:a16="http://schemas.microsoft.com/office/drawing/2014/main" xmlns="" val="4219731517"/>
                    </a:ext>
                  </a:extLst>
                </a:gridCol>
                <a:gridCol w="794347">
                  <a:extLst>
                    <a:ext uri="{9D8B030D-6E8A-4147-A177-3AD203B41FA5}">
                      <a16:colId xmlns:a16="http://schemas.microsoft.com/office/drawing/2014/main" xmlns="" val="1414220119"/>
                    </a:ext>
                  </a:extLst>
                </a:gridCol>
                <a:gridCol w="962706">
                  <a:extLst>
                    <a:ext uri="{9D8B030D-6E8A-4147-A177-3AD203B41FA5}">
                      <a16:colId xmlns:a16="http://schemas.microsoft.com/office/drawing/2014/main" xmlns="" val="1331470058"/>
                    </a:ext>
                  </a:extLst>
                </a:gridCol>
                <a:gridCol w="542300">
                  <a:extLst>
                    <a:ext uri="{9D8B030D-6E8A-4147-A177-3AD203B41FA5}">
                      <a16:colId xmlns:a16="http://schemas.microsoft.com/office/drawing/2014/main" xmlns="" val="3628929814"/>
                    </a:ext>
                  </a:extLst>
                </a:gridCol>
                <a:gridCol w="845989">
                  <a:extLst>
                    <a:ext uri="{9D8B030D-6E8A-4147-A177-3AD203B41FA5}">
                      <a16:colId xmlns:a16="http://schemas.microsoft.com/office/drawing/2014/main" xmlns="" val="736982704"/>
                    </a:ext>
                  </a:extLst>
                </a:gridCol>
                <a:gridCol w="650761">
                  <a:extLst>
                    <a:ext uri="{9D8B030D-6E8A-4147-A177-3AD203B41FA5}">
                      <a16:colId xmlns:a16="http://schemas.microsoft.com/office/drawing/2014/main" xmlns="" val="2241753126"/>
                    </a:ext>
                  </a:extLst>
                </a:gridCol>
              </a:tblGrid>
              <a:tr h="5121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1974897"/>
                  </a:ext>
                </a:extLst>
              </a:tr>
              <a:tr h="798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Who? Кто?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Whom? Кого?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How? </a:t>
                      </a:r>
                      <a:r>
                        <a:rPr lang="en-US" sz="14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Where?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442678"/>
                  </a:ext>
                </a:extLst>
              </a:tr>
              <a:tr h="1217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What? Что?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What? Что?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Куда?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694114"/>
                  </a:ext>
                </a:extLst>
              </a:tr>
              <a:tr h="127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 summer)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friend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London.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in summer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2243713"/>
                  </a:ext>
                </a:extLst>
              </a:tr>
              <a:tr h="886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friend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plays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tennis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00307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2E318B-DD37-C37E-6BEC-07F8215CF8E2}"/>
              </a:ext>
            </a:extLst>
          </p:cNvPr>
          <p:cNvSpPr txBox="1"/>
          <p:nvPr/>
        </p:nvSpPr>
        <p:spPr>
          <a:xfrm>
            <a:off x="6526923" y="1555531"/>
            <a:ext cx="5002923" cy="530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Переведите предложения на русский язык.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Wishes father thoughts. 2) Students face a lot of problems. 3) Our academy houses a library. 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предложение с правильным порядком слов.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Near the shopping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seldom find a parking place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seldom find a parking place near the shopping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find a parking place near the shopping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seldom.</a:t>
            </a:r>
          </a:p>
          <a:p>
            <a:pPr marL="342900" indent="-342900" algn="just">
              <a:buAutoNum type="alphaLcParenR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18FFD2-998B-AF18-1AA4-24C0631C8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6C20A52-4347-66AF-BD8E-EA62BC9CEC99}"/>
              </a:ext>
            </a:extLst>
          </p:cNvPr>
          <p:cNvSpPr/>
          <p:nvPr/>
        </p:nvSpPr>
        <p:spPr>
          <a:xfrm>
            <a:off x="625642" y="1580121"/>
            <a:ext cx="10812379" cy="124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indent="457200"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D94C57-F6B6-5582-1677-8F612EF7579E}"/>
              </a:ext>
            </a:extLst>
          </p:cNvPr>
          <p:cNvSpPr txBox="1"/>
          <p:nvPr/>
        </p:nvSpPr>
        <p:spPr>
          <a:xfrm>
            <a:off x="3484880" y="386080"/>
            <a:ext cx="7823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Стилистически нейтральная наиболее употребительная лексика и базовая терминологическая лексика специальности.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D8C760-F4C6-3E3C-1C4F-F73047C8AB63}"/>
              </a:ext>
            </a:extLst>
          </p:cNvPr>
          <p:cNvSpPr txBox="1"/>
          <p:nvPr/>
        </p:nvSpPr>
        <p:spPr>
          <a:xfrm>
            <a:off x="883920" y="1056640"/>
            <a:ext cx="109829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member of the Parliament may … a Bill.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… in civil law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Someone who violates law is a …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prosecutor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lawyer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sentenced to …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19803B-9E7E-6D45-B432-A2E399C11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BA94FC0-B2CF-16E3-B509-1B7BE986DCA9}"/>
              </a:ext>
            </a:extLst>
          </p:cNvPr>
          <p:cNvSpPr/>
          <p:nvPr/>
        </p:nvSpPr>
        <p:spPr>
          <a:xfrm>
            <a:off x="625642" y="1580121"/>
            <a:ext cx="10812379" cy="124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indent="457200"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AE3DDB-A5F5-3E4A-B181-50EC818222AF}"/>
              </a:ext>
            </a:extLst>
          </p:cNvPr>
          <p:cNvSpPr txBox="1"/>
          <p:nvPr/>
        </p:nvSpPr>
        <p:spPr>
          <a:xfrm>
            <a:off x="2936240" y="317976"/>
            <a:ext cx="83718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словосочетания, наиболее часто встречающиеся в профессиональной речи. Синонимические ряды.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B490F2-508F-113F-996D-22472CA60DAD}"/>
              </a:ext>
            </a:extLst>
          </p:cNvPr>
          <p:cNvSpPr txBox="1"/>
          <p:nvPr/>
        </p:nvSpPr>
        <p:spPr>
          <a:xfrm>
            <a:off x="264160" y="1137920"/>
            <a:ext cx="1192784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a murder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кражу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 ограбление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кражу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 убийство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sentenced to …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Police always … a crime scene.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To protect public order means …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collect evidence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interrogate witnesses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preserve peace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control crime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181DA4-3452-F658-8CC6-2B2C326FC443}"/>
              </a:ext>
            </a:extLst>
          </p:cNvPr>
          <p:cNvSpPr txBox="1"/>
          <p:nvPr/>
        </p:nvSpPr>
        <p:spPr>
          <a:xfrm>
            <a:off x="3606800" y="294641"/>
            <a:ext cx="7711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 2.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Многозначность слова. Прямое и переносное значение слова.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DE3EAD-C904-C3B4-6FF0-5961A5CDC562}"/>
              </a:ext>
            </a:extLst>
          </p:cNvPr>
          <p:cNvSpPr txBox="1"/>
          <p:nvPr/>
        </p:nvSpPr>
        <p:spPr>
          <a:xfrm>
            <a:off x="568960" y="1137920"/>
            <a:ext cx="109931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рамках одной системы права слово или словосочетание может иметь несколько значений. Поэтому для перевода важно знание как лингвистического, так и экстралингвистического контекст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office – 1)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контора по страхованию жизни; 2) пожизненная должность.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юридических текстах слова и словосочетания, встречающиеся в обыденной речи приобретают иные значения, логическую связь которых с обычными значениями установить непросто. Таким образом, данная трудность касается выбора правильного значения слова, которое либо находится на периферии значений данного слова, либо является омонимом. Трудность для перевода представляют и словосочетания, состоящие из слов с метафорическим значением, а также термины-фразеологизмы. Например: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 сильного», «кулачное право»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law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 об охране дичи и правилах охоты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killing spring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 убийства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 burglar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вор-домушник, «вор-форточник»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628C9E-180B-8FA8-3205-50ADB3C8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920" y="1808480"/>
            <a:ext cx="4104640" cy="370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303CB7-E289-CAF2-72E4-BE0BEE851375}"/>
              </a:ext>
            </a:extLst>
          </p:cNvPr>
          <p:cNvSpPr txBox="1"/>
          <p:nvPr/>
        </p:nvSpPr>
        <p:spPr>
          <a:xfrm>
            <a:off x="3464560" y="406400"/>
            <a:ext cx="711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блок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Артикль (основные правила употребления)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353F6D-1024-78FD-9A09-2A82D19E2DF3}"/>
              </a:ext>
            </a:extLst>
          </p:cNvPr>
          <p:cNvSpPr txBox="1"/>
          <p:nvPr/>
        </p:nvSpPr>
        <p:spPr>
          <a:xfrm>
            <a:off x="1270000" y="1209040"/>
            <a:ext cx="482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have… large friendly family.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… interesting story.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Could you close … window, please.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live in … Russian Federation.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8103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659AC48-CD53-4FE0-9552-3DECE5A99C7F}"/>
  <p:tag name="ISPRING_RESOURCE_FOLDER" val="D:\AlenKa_Doc\Алёна документы\Для себя\НОВАЯ РАБОТА)\Электронный тренажер\Introductions\"/>
  <p:tag name="ISPRING_PRESENTATION_PATH" val="D:\AlenKa_Doc\Алёна документы\Для себя\НОВАЯ РАБОТА)\Электронный тренажер\Introductions.pptx"/>
  <p:tag name="ISPRING_PROJECT_FOLDER_UPDATED" val="1"/>
  <p:tag name="ISPRING_SCREEN_RECS_UPDATED" val="D:\AlenKa_Doc\Алёна документы\Для себя\НОВАЯ РАБОТА)\Электронный тренажер\Introductions\"/>
  <p:tag name="ISPRING_PLAYERS_CUSTOMIZATION" val="UEsDBBQAAgAIAE2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TZSVR6kBxHb7AgAAsAgAABQAAAAAAAAAAQAAAAAAAAAAAHVuaXZlcnNhbC9wbGF5ZXIueG1sUEsFBgAAAAABAAEAQgAAAC0DAAAAAA=="/>
  <p:tag name="ISPRING_PRESENTATION_TITLE" val="Introductions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2079</Words>
  <Application>Microsoft Office PowerPoint</Application>
  <PresentationFormat>Широкоэкранный</PresentationFormat>
  <Paragraphs>434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Alena</dc:creator>
  <cp:lastModifiedBy>apolozova3</cp:lastModifiedBy>
  <cp:revision>92</cp:revision>
  <dcterms:created xsi:type="dcterms:W3CDTF">2020-02-12T20:14:34Z</dcterms:created>
  <dcterms:modified xsi:type="dcterms:W3CDTF">2026-05-12T09:04:47Z</dcterms:modified>
</cp:coreProperties>
</file>